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9.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30"/>
  </p:notesMasterIdLst>
  <p:handoutMasterIdLst>
    <p:handoutMasterId r:id="rId31"/>
  </p:handoutMasterIdLst>
  <p:sldIdLst>
    <p:sldId id="257" r:id="rId16"/>
    <p:sldId id="433" r:id="rId17"/>
    <p:sldId id="420" r:id="rId18"/>
    <p:sldId id="435" r:id="rId19"/>
    <p:sldId id="438" r:id="rId20"/>
    <p:sldId id="434" r:id="rId21"/>
    <p:sldId id="439" r:id="rId22"/>
    <p:sldId id="440" r:id="rId23"/>
    <p:sldId id="441" r:id="rId24"/>
    <p:sldId id="436" r:id="rId25"/>
    <p:sldId id="422" r:id="rId26"/>
    <p:sldId id="423" r:id="rId27"/>
    <p:sldId id="421" r:id="rId28"/>
    <p:sldId id="413" r:id="rId2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92876" autoAdjust="0"/>
  </p:normalViewPr>
  <p:slideViewPr>
    <p:cSldViewPr>
      <p:cViewPr varScale="1">
        <p:scale>
          <a:sx n="104" d="100"/>
          <a:sy n="104" d="100"/>
        </p:scale>
        <p:origin x="765" y="5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7/10/2017 07:37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7/10/2017 07:37</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7/10/2017 07:37</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7/10/2017 07:37</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10</a:t>
            </a:fld>
            <a:endParaRPr lang="en-US" dirty="0">
              <a:solidFill>
                <a:prstClr val="black"/>
              </a:solidFill>
            </a:endParaRPr>
          </a:p>
        </p:txBody>
      </p:sp>
    </p:spTree>
    <p:extLst>
      <p:ext uri="{BB962C8B-B14F-4D97-AF65-F5344CB8AC3E}">
        <p14:creationId xmlns:p14="http://schemas.microsoft.com/office/powerpoint/2010/main" val="243034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8609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7826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786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6766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3912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95112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7675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69418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4124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0105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73149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59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3" Type="http://schemas.openxmlformats.org/officeDocument/2006/relationships/slideLayout" Target="../slideLayouts/slideLayout225.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image" Target="../media/image35.png"/><Relationship Id="rId2" Type="http://schemas.openxmlformats.org/officeDocument/2006/relationships/slideLayout" Target="../slideLayouts/slideLayout224.xml"/><Relationship Id="rId16" Type="http://schemas.openxmlformats.org/officeDocument/2006/relationships/theme" Target="../theme/theme10.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10" Type="http://schemas.openxmlformats.org/officeDocument/2006/relationships/slideLayout" Target="../slideLayouts/slideLayout23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image" Target="../media/image38.emf"/><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10" Type="http://schemas.openxmlformats.org/officeDocument/2006/relationships/slideLayout" Target="../slideLayouts/slideLayout247.xml"/><Relationship Id="rId19" Type="http://schemas.openxmlformats.org/officeDocument/2006/relationships/theme" Target="../theme/theme11.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2" Type="http://schemas.openxmlformats.org/officeDocument/2006/relationships/slideLayout" Target="../slideLayouts/slideLayout257.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image" Target="../media/image38.emf"/><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image" Target="../media/image8.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theme" Target="../theme/theme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theme" Target="../theme/theme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theme" Target="../theme/theme7.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theme" Target="../theme/theme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theme" Target="../theme/theme9.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 id="2147484630"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spnet/core/fundamentals/routin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MVC Applications with ASP.NET Core</a:t>
            </a:r>
            <a:endParaRPr lang="en-US" sz="3600" dirty="0"/>
          </a:p>
        </p:txBody>
      </p:sp>
      <p:sp>
        <p:nvSpPr>
          <p:cNvPr id="3" name="Text Placeholder 2"/>
          <p:cNvSpPr>
            <a:spLocks noGrp="1"/>
          </p:cNvSpPr>
          <p:nvPr>
            <p:ph type="body" sz="quarter" idx="12"/>
          </p:nvPr>
        </p:nvSpPr>
        <p:spPr/>
        <p:txBody>
          <a:bodyPr/>
          <a:lstStyle/>
          <a:p>
            <a:r>
              <a:rPr lang="en-US" sz="2400" dirty="0"/>
              <a:t>Jeffrey T. Fritz</a:t>
            </a:r>
          </a:p>
          <a:p>
            <a:r>
              <a:rPr lang="en-US" sz="2400" dirty="0"/>
              <a:t>Microsoft</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424788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Previous: MVC / Web API - similar but different</a:t>
            </a:r>
          </a:p>
        </p:txBody>
      </p:sp>
      <p:grpSp>
        <p:nvGrpSpPr>
          <p:cNvPr id="21" name="Group 20"/>
          <p:cNvGrpSpPr/>
          <p:nvPr/>
        </p:nvGrpSpPr>
        <p:grpSpPr>
          <a:xfrm>
            <a:off x="2652116" y="1485604"/>
            <a:ext cx="6400730" cy="5120584"/>
            <a:chOff x="4663994" y="1760168"/>
            <a:chExt cx="4937007" cy="4388449"/>
          </a:xfrm>
        </p:grpSpPr>
        <p:grpSp>
          <p:nvGrpSpPr>
            <p:cNvPr id="19" name="Group 18"/>
            <p:cNvGrpSpPr/>
            <p:nvPr/>
          </p:nvGrpSpPr>
          <p:grpSpPr>
            <a:xfrm>
              <a:off x="4663994" y="1760168"/>
              <a:ext cx="2377077" cy="4388449"/>
              <a:chOff x="4663994" y="1760168"/>
              <a:chExt cx="2377077" cy="4388449"/>
            </a:xfrm>
          </p:grpSpPr>
          <p:sp>
            <p:nvSpPr>
              <p:cNvPr id="3" name="Rectangle 2"/>
              <p:cNvSpPr/>
              <p:nvPr/>
            </p:nvSpPr>
            <p:spPr bwMode="auto">
              <a:xfrm>
                <a:off x="4663994" y="1760168"/>
                <a:ext cx="2377077" cy="4388449"/>
              </a:xfrm>
              <a:prstGeom prst="rect">
                <a:avLst/>
              </a:prstGeom>
              <a:solidFill>
                <a:srgbClr val="3C45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MVC</a:t>
                </a:r>
              </a:p>
            </p:txBody>
          </p:sp>
          <p:sp>
            <p:nvSpPr>
              <p:cNvPr id="6" name="Rectangle 5"/>
              <p:cNvSpPr/>
              <p:nvPr/>
            </p:nvSpPr>
            <p:spPr bwMode="auto">
              <a:xfrm>
                <a:off x="4848711" y="2308724"/>
                <a:ext cx="2009508"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Razor</a:t>
                </a:r>
              </a:p>
            </p:txBody>
          </p:sp>
          <p:sp>
            <p:nvSpPr>
              <p:cNvPr id="8" name="Rectangle 7"/>
              <p:cNvSpPr/>
              <p:nvPr/>
            </p:nvSpPr>
            <p:spPr bwMode="auto">
              <a:xfrm>
                <a:off x="4850576" y="285571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HTML Helpers</a:t>
                </a:r>
              </a:p>
            </p:txBody>
          </p:sp>
          <p:sp>
            <p:nvSpPr>
              <p:cNvPr id="9" name="Rectangle 8"/>
              <p:cNvSpPr/>
              <p:nvPr/>
            </p:nvSpPr>
            <p:spPr bwMode="auto">
              <a:xfrm>
                <a:off x="4848711" y="3402712"/>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Controllers</a:t>
                </a:r>
              </a:p>
            </p:txBody>
          </p:sp>
          <p:sp>
            <p:nvSpPr>
              <p:cNvPr id="11" name="Rectangle 10"/>
              <p:cNvSpPr/>
              <p:nvPr/>
            </p:nvSpPr>
            <p:spPr bwMode="auto">
              <a:xfrm>
                <a:off x="4848711" y="3948367"/>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Actions</a:t>
                </a:r>
              </a:p>
            </p:txBody>
          </p:sp>
          <p:sp>
            <p:nvSpPr>
              <p:cNvPr id="13" name="Rectangle 12"/>
              <p:cNvSpPr/>
              <p:nvPr/>
            </p:nvSpPr>
            <p:spPr bwMode="auto">
              <a:xfrm>
                <a:off x="4848711" y="449692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Filters</a:t>
                </a:r>
              </a:p>
            </p:txBody>
          </p:sp>
          <p:sp>
            <p:nvSpPr>
              <p:cNvPr id="15" name="Rectangle 14"/>
              <p:cNvSpPr/>
              <p:nvPr/>
            </p:nvSpPr>
            <p:spPr bwMode="auto">
              <a:xfrm>
                <a:off x="4848711" y="504257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Model binding</a:t>
                </a:r>
              </a:p>
            </p:txBody>
          </p:sp>
          <p:sp>
            <p:nvSpPr>
              <p:cNvPr id="17" name="Rectangle 16"/>
              <p:cNvSpPr/>
              <p:nvPr/>
            </p:nvSpPr>
            <p:spPr bwMode="auto">
              <a:xfrm>
                <a:off x="4848711" y="558689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DI</a:t>
                </a:r>
              </a:p>
            </p:txBody>
          </p:sp>
        </p:grpSp>
        <p:grpSp>
          <p:nvGrpSpPr>
            <p:cNvPr id="20" name="Group 19"/>
            <p:cNvGrpSpPr/>
            <p:nvPr/>
          </p:nvGrpSpPr>
          <p:grpSpPr>
            <a:xfrm>
              <a:off x="7223924" y="1760168"/>
              <a:ext cx="2377077" cy="4388449"/>
              <a:chOff x="7223924" y="1760168"/>
              <a:chExt cx="2377077" cy="4388449"/>
            </a:xfrm>
          </p:grpSpPr>
          <p:sp>
            <p:nvSpPr>
              <p:cNvPr id="4" name="Rectangle 3"/>
              <p:cNvSpPr/>
              <p:nvPr/>
            </p:nvSpPr>
            <p:spPr bwMode="auto">
              <a:xfrm>
                <a:off x="7223924" y="1760168"/>
                <a:ext cx="2377077" cy="4388449"/>
              </a:xfrm>
              <a:prstGeom prst="rect">
                <a:avLst/>
              </a:prstGeom>
              <a:solidFill>
                <a:srgbClr val="3C45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Web API</a:t>
                </a:r>
              </a:p>
            </p:txBody>
          </p:sp>
          <p:sp>
            <p:nvSpPr>
              <p:cNvPr id="10" name="Rectangle 9"/>
              <p:cNvSpPr/>
              <p:nvPr/>
            </p:nvSpPr>
            <p:spPr bwMode="auto">
              <a:xfrm>
                <a:off x="7408641" y="3401372"/>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Controllers</a:t>
                </a:r>
              </a:p>
            </p:txBody>
          </p:sp>
          <p:sp>
            <p:nvSpPr>
              <p:cNvPr id="12" name="Rectangle 11"/>
              <p:cNvSpPr/>
              <p:nvPr/>
            </p:nvSpPr>
            <p:spPr bwMode="auto">
              <a:xfrm>
                <a:off x="7408641" y="394702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Actions</a:t>
                </a:r>
              </a:p>
            </p:txBody>
          </p:sp>
          <p:sp>
            <p:nvSpPr>
              <p:cNvPr id="14" name="Rectangle 13"/>
              <p:cNvSpPr/>
              <p:nvPr/>
            </p:nvSpPr>
            <p:spPr bwMode="auto">
              <a:xfrm>
                <a:off x="7408641" y="4495584"/>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Filters</a:t>
                </a:r>
              </a:p>
            </p:txBody>
          </p:sp>
          <p:sp>
            <p:nvSpPr>
              <p:cNvPr id="16" name="Rectangle 15"/>
              <p:cNvSpPr/>
              <p:nvPr/>
            </p:nvSpPr>
            <p:spPr bwMode="auto">
              <a:xfrm>
                <a:off x="7408641" y="5041238"/>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Model binding</a:t>
                </a:r>
              </a:p>
            </p:txBody>
          </p:sp>
          <p:sp>
            <p:nvSpPr>
              <p:cNvPr id="18" name="Rectangle 17"/>
              <p:cNvSpPr/>
              <p:nvPr/>
            </p:nvSpPr>
            <p:spPr bwMode="auto">
              <a:xfrm>
                <a:off x="7408641" y="5585553"/>
                <a:ext cx="2007644" cy="457131"/>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lumMod val="50000"/>
                      </a:schemeClr>
                    </a:solidFill>
                    <a:effectLst/>
                    <a:uLnTx/>
                    <a:uFillTx/>
                  </a:rPr>
                  <a:t>DI</a:t>
                </a:r>
              </a:p>
            </p:txBody>
          </p:sp>
        </p:grpSp>
      </p:grpSp>
    </p:spTree>
    <p:extLst>
      <p:ext uri="{BB962C8B-B14F-4D97-AF65-F5344CB8AC3E}">
        <p14:creationId xmlns:p14="http://schemas.microsoft.com/office/powerpoint/2010/main" val="33180839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MVC: MVC + API</a:t>
            </a:r>
          </a:p>
        </p:txBody>
      </p:sp>
      <p:sp>
        <p:nvSpPr>
          <p:cNvPr id="3" name="Text Placeholder 2"/>
          <p:cNvSpPr>
            <a:spLocks noGrp="1"/>
          </p:cNvSpPr>
          <p:nvPr>
            <p:ph type="body" sz="quarter" idx="11"/>
          </p:nvPr>
        </p:nvSpPr>
        <p:spPr>
          <a:xfrm>
            <a:off x="572843" y="1776738"/>
            <a:ext cx="11887878" cy="4800633"/>
          </a:xfrm>
        </p:spPr>
        <p:txBody>
          <a:bodyPr/>
          <a:lstStyle/>
          <a:p>
            <a:r>
              <a:rPr lang="en-US" dirty="0"/>
              <a:t>One set of concepts – remove duplication</a:t>
            </a:r>
          </a:p>
          <a:p>
            <a:r>
              <a:rPr lang="en-US" dirty="0"/>
              <a:t>Web UI and Web APIs</a:t>
            </a:r>
          </a:p>
          <a:p>
            <a:r>
              <a:rPr lang="en-US" dirty="0"/>
              <a:t>Built DI first</a:t>
            </a:r>
          </a:p>
          <a:p>
            <a:r>
              <a:rPr lang="en-US" dirty="0"/>
              <a:t>Built on ASP.NET Core</a:t>
            </a:r>
          </a:p>
          <a:p>
            <a:r>
              <a:rPr lang="en-US" dirty="0"/>
              <a:t>All implemented as middleware</a:t>
            </a:r>
          </a:p>
        </p:txBody>
      </p:sp>
    </p:spTree>
    <p:extLst>
      <p:ext uri="{BB962C8B-B14F-4D97-AF65-F5344CB8AC3E}">
        <p14:creationId xmlns:p14="http://schemas.microsoft.com/office/powerpoint/2010/main" val="14208818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92026"/>
          </a:xfrm>
        </p:spPr>
        <p:txBody>
          <a:bodyPr/>
          <a:lstStyle/>
          <a:p>
            <a:r>
              <a:rPr lang="en-US" dirty="0"/>
              <a:t>Used to map requests to route handlers</a:t>
            </a:r>
          </a:p>
          <a:p>
            <a:r>
              <a:rPr lang="en-US" dirty="0"/>
              <a:t>Configured when the application starts up</a:t>
            </a:r>
          </a:p>
          <a:p>
            <a:r>
              <a:rPr lang="en-US" dirty="0"/>
              <a:t>Can extract values from the URL that will be used for request processing</a:t>
            </a:r>
          </a:p>
          <a:p>
            <a:r>
              <a:rPr lang="en-US" dirty="0"/>
              <a:t>Also responsible for generating links using the defined routes in ASP.NET apps</a:t>
            </a:r>
          </a:p>
          <a:p>
            <a:endParaRPr lang="en-US" dirty="0"/>
          </a:p>
          <a:p>
            <a:pPr marL="0" indent="0">
              <a:buNone/>
            </a:pPr>
            <a:r>
              <a:rPr lang="en-US" sz="2800" dirty="0">
                <a:hlinkClick r:id="rId3"/>
              </a:rPr>
              <a:t>https://docs.microsoft.com/en-us/aspnet/core/fundamentals/routing</a:t>
            </a:r>
            <a:r>
              <a:rPr lang="en-US" sz="2800" dirty="0"/>
              <a:t>  </a:t>
            </a:r>
          </a:p>
        </p:txBody>
      </p:sp>
      <p:sp>
        <p:nvSpPr>
          <p:cNvPr id="3" name="Title 2"/>
          <p:cNvSpPr>
            <a:spLocks noGrp="1"/>
          </p:cNvSpPr>
          <p:nvPr>
            <p:ph type="title"/>
          </p:nvPr>
        </p:nvSpPr>
        <p:spPr/>
        <p:txBody>
          <a:bodyPr/>
          <a:lstStyle/>
          <a:p>
            <a:r>
              <a:rPr lang="en-US" dirty="0"/>
              <a:t>Routing</a:t>
            </a:r>
          </a:p>
        </p:txBody>
      </p:sp>
    </p:spTree>
    <p:extLst>
      <p:ext uri="{BB962C8B-B14F-4D97-AF65-F5344CB8AC3E}">
        <p14:creationId xmlns:p14="http://schemas.microsoft.com/office/powerpoint/2010/main" val="478741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(pretty much) the same</a:t>
            </a:r>
          </a:p>
        </p:txBody>
      </p:sp>
      <p:sp>
        <p:nvSpPr>
          <p:cNvPr id="3" name="Text Placeholder 2"/>
          <p:cNvSpPr>
            <a:spLocks noGrp="1"/>
          </p:cNvSpPr>
          <p:nvPr>
            <p:ph type="body" sz="quarter" idx="10"/>
          </p:nvPr>
        </p:nvSpPr>
        <p:spPr/>
        <p:txBody>
          <a:bodyPr/>
          <a:lstStyle/>
          <a:p>
            <a:pPr marL="571500" indent="-571500">
              <a:buFont typeface="Arial" panose="020B0604020202020204" pitchFamily="34" charset="0"/>
              <a:buChar char="•"/>
            </a:pPr>
            <a:r>
              <a:rPr lang="en-US" dirty="0"/>
              <a:t>MVC developer flow</a:t>
            </a:r>
          </a:p>
          <a:p>
            <a:pPr marL="571500" indent="-571500">
              <a:buFont typeface="Arial" panose="020B0604020202020204" pitchFamily="34" charset="0"/>
              <a:buChar char="•"/>
            </a:pPr>
            <a:r>
              <a:rPr lang="en-US" dirty="0"/>
              <a:t>Models / Views / Controllers</a:t>
            </a:r>
          </a:p>
          <a:p>
            <a:pPr marL="571500" indent="-571500">
              <a:buFont typeface="Arial" panose="020B0604020202020204" pitchFamily="34" charset="0"/>
              <a:buChar char="•"/>
            </a:pPr>
            <a:r>
              <a:rPr lang="en-US" dirty="0"/>
              <a:t>Routing / Attribute Routing</a:t>
            </a:r>
          </a:p>
          <a:p>
            <a:pPr marL="571500" indent="-571500">
              <a:buFont typeface="Arial" panose="020B0604020202020204" pitchFamily="34" charset="0"/>
              <a:buChar char="•"/>
            </a:pPr>
            <a:r>
              <a:rPr lang="en-US" dirty="0"/>
              <a:t>HTML Helpers</a:t>
            </a:r>
          </a:p>
        </p:txBody>
      </p:sp>
    </p:spTree>
    <p:extLst>
      <p:ext uri="{BB962C8B-B14F-4D97-AF65-F5344CB8AC3E}">
        <p14:creationId xmlns:p14="http://schemas.microsoft.com/office/powerpoint/2010/main" val="4238686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MVC</a:t>
            </a:r>
          </a:p>
        </p:txBody>
      </p:sp>
    </p:spTree>
    <p:extLst>
      <p:ext uri="{BB962C8B-B14F-4D97-AF65-F5344CB8AC3E}">
        <p14:creationId xmlns:p14="http://schemas.microsoft.com/office/powerpoint/2010/main" val="39758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253639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30503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Changed</a:t>
            </a:r>
          </a:p>
        </p:txBody>
      </p:sp>
      <p:sp>
        <p:nvSpPr>
          <p:cNvPr id="3" name="Text Placeholder 2"/>
          <p:cNvSpPr>
            <a:spLocks noGrp="1"/>
          </p:cNvSpPr>
          <p:nvPr>
            <p:ph type="body" sz="quarter" idx="10"/>
          </p:nvPr>
        </p:nvSpPr>
        <p:spPr>
          <a:xfrm>
            <a:off x="274638" y="1212850"/>
            <a:ext cx="11887200" cy="4801314"/>
          </a:xfrm>
        </p:spPr>
        <p:txBody>
          <a:bodyPr/>
          <a:lstStyle/>
          <a:p>
            <a:pPr marL="571500" indent="-571500">
              <a:buFont typeface="Arial" panose="020B0604020202020204" pitchFamily="34" charset="0"/>
              <a:buChar char="•"/>
            </a:pPr>
            <a:r>
              <a:rPr lang="en-US" dirty="0"/>
              <a:t>No </a:t>
            </a:r>
            <a:r>
              <a:rPr lang="en-US" dirty="0" err="1"/>
              <a:t>web.config</a:t>
            </a:r>
            <a:r>
              <a:rPr lang="en-US" dirty="0"/>
              <a:t> (configuration)</a:t>
            </a:r>
          </a:p>
          <a:p>
            <a:pPr marL="571500" indent="-571500">
              <a:buFont typeface="Arial" panose="020B0604020202020204" pitchFamily="34" charset="0"/>
              <a:buChar char="•"/>
            </a:pPr>
            <a:r>
              <a:rPr lang="en-US" dirty="0"/>
              <a:t>No </a:t>
            </a:r>
            <a:r>
              <a:rPr lang="en-US" dirty="0" err="1"/>
              <a:t>Global.asax</a:t>
            </a:r>
            <a:r>
              <a:rPr lang="en-US" dirty="0"/>
              <a:t> or </a:t>
            </a:r>
            <a:r>
              <a:rPr lang="en-US" dirty="0" err="1"/>
              <a:t>App_Start</a:t>
            </a:r>
            <a:endParaRPr lang="en-US" dirty="0"/>
          </a:p>
          <a:p>
            <a:pPr marL="571500" indent="-571500">
              <a:buFont typeface="Arial" panose="020B0604020202020204" pitchFamily="34" charset="0"/>
              <a:buChar char="•"/>
            </a:pPr>
            <a:r>
              <a:rPr lang="en-US" dirty="0"/>
              <a:t>No CSS / JS in project root (</a:t>
            </a:r>
            <a:r>
              <a:rPr lang="en-US" dirty="0" err="1"/>
              <a:t>wwwroot</a:t>
            </a:r>
            <a:r>
              <a:rPr lang="en-US" dirty="0"/>
              <a:t>)</a:t>
            </a:r>
          </a:p>
          <a:p>
            <a:pPr marL="571500" indent="-571500">
              <a:buFont typeface="Arial" panose="020B0604020202020204" pitchFamily="34" charset="0"/>
              <a:buChar char="•"/>
            </a:pPr>
            <a:r>
              <a:rPr lang="en-US" dirty="0"/>
              <a:t>bower and </a:t>
            </a:r>
            <a:r>
              <a:rPr lang="en-US" dirty="0" err="1"/>
              <a:t>bowerrc</a:t>
            </a:r>
            <a:endParaRPr lang="en-US" dirty="0"/>
          </a:p>
          <a:p>
            <a:pPr marL="571500" indent="-571500">
              <a:buFont typeface="Arial" panose="020B0604020202020204" pitchFamily="34" charset="0"/>
              <a:buChar char="•"/>
            </a:pPr>
            <a:r>
              <a:rPr lang="en-US" dirty="0" err="1"/>
              <a:t>bundleconfig.json</a:t>
            </a:r>
            <a:endParaRPr lang="en-US" dirty="0"/>
          </a:p>
          <a:p>
            <a:pPr marL="571500" indent="-571500">
              <a:buFont typeface="Arial" panose="020B0604020202020204" pitchFamily="34" charset="0"/>
              <a:buChar char="•"/>
            </a:pPr>
            <a:r>
              <a:rPr lang="en-US" dirty="0"/>
              <a:t>New </a:t>
            </a:r>
            <a:r>
              <a:rPr lang="en-US" dirty="0" err="1"/>
              <a:t>Program.cs</a:t>
            </a:r>
            <a:r>
              <a:rPr lang="en-US" dirty="0"/>
              <a:t> / </a:t>
            </a:r>
            <a:r>
              <a:rPr lang="en-US" dirty="0" err="1"/>
              <a:t>Startup.cs</a:t>
            </a:r>
            <a:endParaRPr lang="en-US" dirty="0"/>
          </a:p>
          <a:p>
            <a:pPr marL="571500" indent="-571500">
              <a:buFont typeface="Arial" panose="020B0604020202020204" pitchFamily="34" charset="0"/>
              <a:buChar char="•"/>
            </a:pPr>
            <a:r>
              <a:rPr lang="en-US" dirty="0"/>
              <a:t>Run with </a:t>
            </a:r>
            <a:r>
              <a:rPr lang="en-US" dirty="0" err="1"/>
              <a:t>IISExpress</a:t>
            </a:r>
            <a:r>
              <a:rPr lang="en-US" dirty="0"/>
              <a:t> / Kestrel</a:t>
            </a:r>
          </a:p>
        </p:txBody>
      </p:sp>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a:t>
            </a:r>
          </a:p>
        </p:txBody>
      </p:sp>
      <p:sp>
        <p:nvSpPr>
          <p:cNvPr id="3" name="Text Placeholder 2"/>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US" dirty="0"/>
              <a:t>Views get </a:t>
            </a:r>
            <a:r>
              <a:rPr lang="en-US" dirty="0" err="1"/>
              <a:t>TagHelpers</a:t>
            </a:r>
            <a:endParaRPr lang="en-US" dirty="0"/>
          </a:p>
          <a:p>
            <a:pPr marL="571500" indent="-571500">
              <a:buFont typeface="Arial" panose="020B0604020202020204" pitchFamily="34" charset="0"/>
              <a:buChar char="•"/>
            </a:pPr>
            <a:r>
              <a:rPr lang="en-US" dirty="0"/>
              <a:t>DI more thoroughly integrated</a:t>
            </a:r>
          </a:p>
          <a:p>
            <a:pPr marL="571500" indent="-571500">
              <a:buFont typeface="Arial" panose="020B0604020202020204" pitchFamily="34" charset="0"/>
              <a:buChar char="•"/>
            </a:pPr>
            <a:r>
              <a:rPr lang="en-US" dirty="0"/>
              <a:t>_</a:t>
            </a:r>
            <a:r>
              <a:rPr lang="en-US" dirty="0" err="1"/>
              <a:t>ViewImports.cshtml</a:t>
            </a:r>
            <a:endParaRPr lang="en-US" dirty="0"/>
          </a:p>
          <a:p>
            <a:pPr marL="571500" indent="-571500">
              <a:buFont typeface="Arial" panose="020B0604020202020204" pitchFamily="34" charset="0"/>
              <a:buChar char="•"/>
            </a:pPr>
            <a:r>
              <a:rPr lang="en-US" dirty="0" err="1"/>
              <a:t>Async</a:t>
            </a:r>
            <a:r>
              <a:rPr lang="en-US" dirty="0"/>
              <a:t> views</a:t>
            </a:r>
          </a:p>
          <a:p>
            <a:pPr marL="571500" indent="-571500">
              <a:buFont typeface="Arial" panose="020B0604020202020204" pitchFamily="34" charset="0"/>
              <a:buChar char="•"/>
            </a:pPr>
            <a:r>
              <a:rPr lang="en-US" dirty="0"/>
              <a:t>MVC + APIs merged</a:t>
            </a:r>
          </a:p>
        </p:txBody>
      </p:sp>
    </p:spTree>
    <p:extLst>
      <p:ext uri="{BB962C8B-B14F-4D97-AF65-F5344CB8AC3E}">
        <p14:creationId xmlns:p14="http://schemas.microsoft.com/office/powerpoint/2010/main" val="26725047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frameworks - similar, but different</a:t>
            </a:r>
          </a:p>
        </p:txBody>
      </p:sp>
      <p:sp>
        <p:nvSpPr>
          <p:cNvPr id="20" name="Rectangle 19"/>
          <p:cNvSpPr/>
          <p:nvPr/>
        </p:nvSpPr>
        <p:spPr bwMode="auto">
          <a:xfrm>
            <a:off x="4663774" y="1759921"/>
            <a:ext cx="2377414" cy="4389072"/>
          </a:xfrm>
          <a:prstGeom prst="rect">
            <a:avLst/>
          </a:prstGeom>
          <a:solidFill>
            <a:srgbClr val="002050">
              <a:lumMod val="75000"/>
              <a:lumOff val="25000"/>
            </a:srgbClr>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MVC</a:t>
            </a:r>
          </a:p>
        </p:txBody>
      </p:sp>
      <p:sp>
        <p:nvSpPr>
          <p:cNvPr id="21" name="Rectangle 20"/>
          <p:cNvSpPr/>
          <p:nvPr/>
        </p:nvSpPr>
        <p:spPr bwMode="auto">
          <a:xfrm>
            <a:off x="7224066" y="1759921"/>
            <a:ext cx="2377414" cy="4389072"/>
          </a:xfrm>
          <a:prstGeom prst="rect">
            <a:avLst/>
          </a:prstGeom>
          <a:solidFill>
            <a:srgbClr val="D83B01"/>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API</a:t>
            </a:r>
          </a:p>
        </p:txBody>
      </p:sp>
      <p:sp>
        <p:nvSpPr>
          <p:cNvPr id="22" name="Rectangle 21"/>
          <p:cNvSpPr/>
          <p:nvPr/>
        </p:nvSpPr>
        <p:spPr bwMode="auto">
          <a:xfrm>
            <a:off x="2103482" y="1759921"/>
            <a:ext cx="2377414" cy="4389072"/>
          </a:xfrm>
          <a:prstGeom prst="rect">
            <a:avLst/>
          </a:prstGeom>
          <a:solidFill>
            <a:srgbClr val="BAD80A">
              <a:lumMod val="75000"/>
            </a:srgbClr>
          </a:solidFill>
          <a:ln w="1079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Web Pages</a:t>
            </a:r>
          </a:p>
        </p:txBody>
      </p:sp>
      <p:sp>
        <p:nvSpPr>
          <p:cNvPr id="23" name="Rectangle 22"/>
          <p:cNvSpPr/>
          <p:nvPr/>
        </p:nvSpPr>
        <p:spPr bwMode="auto">
          <a:xfrm>
            <a:off x="2286360" y="2308555"/>
            <a:ext cx="4571950" cy="457195"/>
          </a:xfrm>
          <a:prstGeom prst="rect">
            <a:avLst/>
          </a:prstGeom>
          <a:solidFill>
            <a:schemeClr val="bg1">
              <a:lumMod val="50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Razor</a:t>
            </a:r>
          </a:p>
        </p:txBody>
      </p:sp>
      <p:sp>
        <p:nvSpPr>
          <p:cNvPr id="24" name="Rectangle 23"/>
          <p:cNvSpPr/>
          <p:nvPr/>
        </p:nvSpPr>
        <p:spPr bwMode="auto">
          <a:xfrm>
            <a:off x="2290089" y="2855627"/>
            <a:ext cx="2007929" cy="457195"/>
          </a:xfrm>
          <a:prstGeom prst="rect">
            <a:avLst/>
          </a:prstGeom>
          <a:solidFill>
            <a:srgbClr val="BAD80A">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HTML Helpers</a:t>
            </a:r>
          </a:p>
        </p:txBody>
      </p:sp>
      <p:sp>
        <p:nvSpPr>
          <p:cNvPr id="25" name="Rectangle 24"/>
          <p:cNvSpPr/>
          <p:nvPr/>
        </p:nvSpPr>
        <p:spPr bwMode="auto">
          <a:xfrm>
            <a:off x="4850381" y="2855627"/>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HTML Helpers</a:t>
            </a:r>
          </a:p>
        </p:txBody>
      </p:sp>
      <p:sp>
        <p:nvSpPr>
          <p:cNvPr id="26" name="Rectangle 25"/>
          <p:cNvSpPr/>
          <p:nvPr/>
        </p:nvSpPr>
        <p:spPr bwMode="auto">
          <a:xfrm>
            <a:off x="4848516" y="3402699"/>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Controllers</a:t>
            </a:r>
          </a:p>
        </p:txBody>
      </p:sp>
      <p:sp>
        <p:nvSpPr>
          <p:cNvPr id="27" name="Rectangle 26"/>
          <p:cNvSpPr/>
          <p:nvPr/>
        </p:nvSpPr>
        <p:spPr bwMode="auto">
          <a:xfrm>
            <a:off x="7408808" y="3401359"/>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Controllers</a:t>
            </a:r>
          </a:p>
        </p:txBody>
      </p:sp>
      <p:sp>
        <p:nvSpPr>
          <p:cNvPr id="28" name="Rectangle 27"/>
          <p:cNvSpPr/>
          <p:nvPr/>
        </p:nvSpPr>
        <p:spPr bwMode="auto">
          <a:xfrm>
            <a:off x="4848516" y="3948431"/>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Actions</a:t>
            </a:r>
          </a:p>
        </p:txBody>
      </p:sp>
      <p:sp>
        <p:nvSpPr>
          <p:cNvPr id="29" name="Rectangle 28"/>
          <p:cNvSpPr/>
          <p:nvPr/>
        </p:nvSpPr>
        <p:spPr bwMode="auto">
          <a:xfrm>
            <a:off x="7408808" y="3947091"/>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Actions</a:t>
            </a:r>
          </a:p>
        </p:txBody>
      </p:sp>
      <p:sp>
        <p:nvSpPr>
          <p:cNvPr id="30" name="Rectangle 29"/>
          <p:cNvSpPr/>
          <p:nvPr/>
        </p:nvSpPr>
        <p:spPr bwMode="auto">
          <a:xfrm>
            <a:off x="4848516" y="4497065"/>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Filters</a:t>
            </a:r>
          </a:p>
        </p:txBody>
      </p:sp>
      <p:sp>
        <p:nvSpPr>
          <p:cNvPr id="31" name="Rectangle 30"/>
          <p:cNvSpPr/>
          <p:nvPr/>
        </p:nvSpPr>
        <p:spPr bwMode="auto">
          <a:xfrm>
            <a:off x="7408808" y="4495725"/>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Filters</a:t>
            </a:r>
          </a:p>
        </p:txBody>
      </p:sp>
      <p:sp>
        <p:nvSpPr>
          <p:cNvPr id="32" name="Rectangle 31"/>
          <p:cNvSpPr/>
          <p:nvPr/>
        </p:nvSpPr>
        <p:spPr bwMode="auto">
          <a:xfrm>
            <a:off x="4848516" y="5042797"/>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Model binding</a:t>
            </a:r>
          </a:p>
        </p:txBody>
      </p:sp>
      <p:sp>
        <p:nvSpPr>
          <p:cNvPr id="33" name="Rectangle 32"/>
          <p:cNvSpPr/>
          <p:nvPr/>
        </p:nvSpPr>
        <p:spPr bwMode="auto">
          <a:xfrm>
            <a:off x="7408808" y="5041457"/>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Model binding</a:t>
            </a:r>
          </a:p>
        </p:txBody>
      </p:sp>
      <p:sp>
        <p:nvSpPr>
          <p:cNvPr id="34" name="Rectangle 33"/>
          <p:cNvSpPr/>
          <p:nvPr/>
        </p:nvSpPr>
        <p:spPr bwMode="auto">
          <a:xfrm>
            <a:off x="4848516" y="5587189"/>
            <a:ext cx="2007929" cy="457195"/>
          </a:xfrm>
          <a:prstGeom prst="rect">
            <a:avLst/>
          </a:prstGeom>
          <a:solidFill>
            <a:srgbClr val="00205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a:t>
            </a:r>
          </a:p>
        </p:txBody>
      </p:sp>
      <p:sp>
        <p:nvSpPr>
          <p:cNvPr id="35" name="Rectangle 34"/>
          <p:cNvSpPr/>
          <p:nvPr/>
        </p:nvSpPr>
        <p:spPr bwMode="auto">
          <a:xfrm>
            <a:off x="7408808" y="5585849"/>
            <a:ext cx="2007929" cy="457195"/>
          </a:xfrm>
          <a:prstGeom prst="rect">
            <a:avLst/>
          </a:prstGeom>
          <a:solidFill>
            <a:srgbClr val="D83B01">
              <a:lumMod val="50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DI</a:t>
            </a:r>
          </a:p>
        </p:txBody>
      </p:sp>
    </p:spTree>
    <p:extLst>
      <p:ext uri="{BB962C8B-B14F-4D97-AF65-F5344CB8AC3E}">
        <p14:creationId xmlns:p14="http://schemas.microsoft.com/office/powerpoint/2010/main" val="298328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74638" y="21256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MVC + Web API + Web Pages =</a:t>
            </a:r>
            <a:b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br>
            <a: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 </a:t>
            </a:r>
            <a:br>
              <a:rPr kumimoji="0" lang="en-US" sz="66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br>
            <a:r>
              <a:rPr kumimoji="0" lang="en-US" sz="8800" b="0" i="0" u="none" strike="noStrike" kern="1200" cap="none" spc="-100" normalizeH="0" baseline="0" noProof="0" dirty="0">
                <a:ln w="3175">
                  <a:noFill/>
                </a:ln>
                <a:gradFill>
                  <a:gsLst>
                    <a:gs pos="75912">
                      <a:srgbClr val="FFFFFF"/>
                    </a:gs>
                    <a:gs pos="34307">
                      <a:srgbClr val="FFFFFF"/>
                    </a:gs>
                    <a:gs pos="43000">
                      <a:srgbClr val="FFFFFF"/>
                    </a:gs>
                  </a:gsLst>
                  <a:lin ang="5400000" scaled="0"/>
                </a:gradFill>
                <a:effectLst/>
                <a:uLnTx/>
                <a:uFillTx/>
                <a:latin typeface="Segoe UI Light"/>
                <a:ea typeface="+mn-ea"/>
                <a:cs typeface="Segoe UI" pitchFamily="34" charset="0"/>
              </a:rPr>
              <a:t>ASP.NET Core MVC</a:t>
            </a:r>
          </a:p>
        </p:txBody>
      </p:sp>
    </p:spTree>
    <p:extLst>
      <p:ext uri="{BB962C8B-B14F-4D97-AF65-F5344CB8AC3E}">
        <p14:creationId xmlns:p14="http://schemas.microsoft.com/office/powerpoint/2010/main" val="3375962723"/>
      </p:ext>
    </p:extLst>
  </p:cSld>
  <p:clrMapOvr>
    <a:masterClrMapping/>
  </p:clrMapOvr>
  <p:transition>
    <p:fade/>
  </p:transition>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30729</TotalTime>
  <Words>771</Words>
  <Application>Microsoft Office PowerPoint</Application>
  <PresentationFormat>Custom</PresentationFormat>
  <Paragraphs>146</Paragraphs>
  <Slides>14</Slides>
  <Notes>14</Notes>
  <HiddenSlides>4</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14</vt:i4>
      </vt:variant>
    </vt:vector>
  </HeadingPairs>
  <TitlesOfParts>
    <vt:vector size="37"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MVC Applications with ASP.NET Core</vt:lpstr>
      <vt:lpstr>What’s (pretty much) the same</vt:lpstr>
      <vt:lpstr>MVC</vt:lpstr>
      <vt:lpstr>Demo:   Nothing  has  changed!</vt:lpstr>
      <vt:lpstr>Demo:   Everything  has  changed!</vt:lpstr>
      <vt:lpstr>What’s Changed</vt:lpstr>
      <vt:lpstr>What’s new</vt:lpstr>
      <vt:lpstr>ASP.NET frameworks - similar, but different</vt:lpstr>
      <vt:lpstr>PowerPoint Presentation</vt:lpstr>
      <vt:lpstr>PowerPoint Presentation</vt:lpstr>
      <vt:lpstr>Previous: MVC / Web API - similar but different</vt:lpstr>
      <vt:lpstr>ASP.NET Core MVC: MVC + API</vt:lpstr>
      <vt:lpstr>Routing</vt:lpstr>
      <vt:lpstr>Routing</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Jeffrey T. Fritz</cp:lastModifiedBy>
  <cp:revision>585</cp:revision>
  <cp:lastPrinted>2015-11-03T20:58:11Z</cp:lastPrinted>
  <dcterms:created xsi:type="dcterms:W3CDTF">2014-06-10T19:28:25Z</dcterms:created>
  <dcterms:modified xsi:type="dcterms:W3CDTF">2017-07-10T11:37:39Z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2017-05-20T21:55:55.1807075-07:00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